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D0D2FB"/>
          </a:solidFill>
        </a:fill>
      </a:tcStyle>
    </a:wholeTbl>
    <a:band2H>
      <a:tcTxStyle/>
      <a:tcStyle>
        <a:tcBdr/>
        <a:fill>
          <a:solidFill>
            <a:srgbClr val="E9EAFD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F2"/>
          </a:solidFill>
        </a:fill>
      </a:tcStyle>
    </a:wholeTbl>
    <a:band2H>
      <a:tcTxStyle/>
      <a:tcStyle>
        <a:tcBdr/>
        <a:fill>
          <a:solidFill>
            <a:srgbClr val="E9DB75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843B6"/>
              </a:solidFill>
              <a:prstDash val="solid"/>
              <a:round/>
            </a:ln>
          </a:top>
          <a:bottom>
            <a:ln w="254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DB75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843B6"/>
              </a:solidFill>
              <a:prstDash val="solid"/>
              <a:round/>
            </a:ln>
          </a:top>
          <a:bottom>
            <a:ln w="254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CBCDE5"/>
          </a:solidFill>
        </a:fill>
      </a:tcStyle>
    </a:wholeTbl>
    <a:band2H>
      <a:tcTxStyle/>
      <a:tcStyle>
        <a:tcBdr/>
        <a:fill>
          <a:solidFill>
            <a:srgbClr val="E7E8F2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2843B6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2843B6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2843B6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E9DB7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E9DB75">
              <a:alpha val="20000"/>
            </a:srgbClr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508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254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5"/>
    <p:restoredTop sz="94695"/>
  </p:normalViewPr>
  <p:slideViewPr>
    <p:cSldViewPr snapToGrid="0">
      <p:cViewPr varScale="1">
        <p:scale>
          <a:sx n="210" d="100"/>
          <a:sy n="210" d="100"/>
        </p:scale>
        <p:origin x="184" y="2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 in and collect any Rights and Responsibilities.</a:t>
            </a:r>
          </a:p>
          <a:p>
            <a:endParaRPr/>
          </a:p>
          <a:p>
            <a:r>
              <a:t>Focus on content rather than technical aspect of resumes (Katrina).</a:t>
            </a:r>
          </a:p>
          <a:p>
            <a:endParaRPr/>
          </a:p>
          <a:p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 in and collect any Rights and Responsibilities.</a:t>
            </a:r>
          </a:p>
          <a:p>
            <a:endParaRPr/>
          </a:p>
          <a:p>
            <a:r>
              <a:t>Focus on content rather than technical aspect of resumes (Katrina).</a:t>
            </a:r>
          </a:p>
          <a:p>
            <a:endParaRPr/>
          </a:p>
          <a:p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  <p:extLst>
      <p:ext uri="{BB962C8B-B14F-4D97-AF65-F5344CB8AC3E}">
        <p14:creationId xmlns:p14="http://schemas.microsoft.com/office/powerpoint/2010/main" val="4134253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6" name="Shape 4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 in and collect any Rights and Responsibilities.</a:t>
            </a:r>
          </a:p>
          <a:p>
            <a:endParaRPr/>
          </a:p>
          <a:p>
            <a:r>
              <a:t>Focus on content rather than technical aspect of resumes (Katrina).</a:t>
            </a:r>
          </a:p>
          <a:p>
            <a:endParaRPr/>
          </a:p>
          <a:p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843B6"/>
            </a:gs>
            <a:gs pos="100000">
              <a:srgbClr val="18286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"/>
          <p:cNvGrpSpPr/>
          <p:nvPr/>
        </p:nvGrpSpPr>
        <p:grpSpPr>
          <a:xfrm>
            <a:off x="0" y="1374775"/>
            <a:ext cx="8385176" cy="301625"/>
            <a:chOff x="0" y="0"/>
            <a:chExt cx="8385174" cy="301625"/>
          </a:xfrm>
        </p:grpSpPr>
        <p:grpSp>
          <p:nvGrpSpPr>
            <p:cNvPr id="4" name="Group"/>
            <p:cNvGrpSpPr/>
            <p:nvPr/>
          </p:nvGrpSpPr>
          <p:grpSpPr>
            <a:xfrm>
              <a:off x="8188325" y="0"/>
              <a:ext cx="196850" cy="300038"/>
              <a:chOff x="0" y="0"/>
              <a:chExt cx="196850" cy="300037"/>
            </a:xfrm>
          </p:grpSpPr>
          <p:sp>
            <p:nvSpPr>
              <p:cNvPr id="2" name="Rectangle"/>
              <p:cNvSpPr/>
              <p:nvPr/>
            </p:nvSpPr>
            <p:spPr>
              <a:xfrm>
                <a:off x="149225" y="0"/>
                <a:ext cx="47625" cy="300038"/>
              </a:xfrm>
              <a:prstGeom prst="rect">
                <a:avLst/>
              </a:prstGeom>
              <a:solidFill>
                <a:srgbClr val="C0C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3" name="Rectangle"/>
              <p:cNvSpPr/>
              <p:nvPr/>
            </p:nvSpPr>
            <p:spPr>
              <a:xfrm>
                <a:off x="0" y="0"/>
                <a:ext cx="95250" cy="300038"/>
              </a:xfrm>
              <a:prstGeom prst="rect">
                <a:avLst/>
              </a:prstGeom>
              <a:solidFill>
                <a:srgbClr val="C0C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7" name="Group"/>
            <p:cNvGrpSpPr/>
            <p:nvPr/>
          </p:nvGrpSpPr>
          <p:grpSpPr>
            <a:xfrm>
              <a:off x="7696200" y="0"/>
              <a:ext cx="417513" cy="300038"/>
              <a:chOff x="0" y="0"/>
              <a:chExt cx="417512" cy="300037"/>
            </a:xfrm>
          </p:grpSpPr>
          <p:sp>
            <p:nvSpPr>
              <p:cNvPr id="5" name="Rectangle"/>
              <p:cNvSpPr/>
              <p:nvPr/>
            </p:nvSpPr>
            <p:spPr>
              <a:xfrm>
                <a:off x="269875" y="0"/>
                <a:ext cx="147638" cy="300038"/>
              </a:xfrm>
              <a:prstGeom prst="rect">
                <a:avLst/>
              </a:prstGeom>
              <a:solidFill>
                <a:srgbClr val="808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6" name="Rectangle"/>
              <p:cNvSpPr/>
              <p:nvPr/>
            </p:nvSpPr>
            <p:spPr>
              <a:xfrm>
                <a:off x="0" y="0"/>
                <a:ext cx="200025" cy="300038"/>
              </a:xfrm>
              <a:prstGeom prst="rect">
                <a:avLst/>
              </a:prstGeom>
              <a:solidFill>
                <a:srgbClr val="808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10" name="Group"/>
            <p:cNvGrpSpPr/>
            <p:nvPr/>
          </p:nvGrpSpPr>
          <p:grpSpPr>
            <a:xfrm>
              <a:off x="7013575" y="0"/>
              <a:ext cx="612775" cy="300038"/>
              <a:chOff x="0" y="0"/>
              <a:chExt cx="612775" cy="300037"/>
            </a:xfrm>
          </p:grpSpPr>
          <p:sp>
            <p:nvSpPr>
              <p:cNvPr id="8" name="Rectangle"/>
              <p:cNvSpPr/>
              <p:nvPr/>
            </p:nvSpPr>
            <p:spPr>
              <a:xfrm>
                <a:off x="368300" y="0"/>
                <a:ext cx="244475" cy="300038"/>
              </a:xfrm>
              <a:prstGeom prst="rect">
                <a:avLst/>
              </a:prstGeom>
              <a:solidFill>
                <a:srgbClr val="404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9" name="Square"/>
              <p:cNvSpPr/>
              <p:nvPr/>
            </p:nvSpPr>
            <p:spPr>
              <a:xfrm>
                <a:off x="0" y="0"/>
                <a:ext cx="300038" cy="300038"/>
              </a:xfrm>
              <a:prstGeom prst="rect">
                <a:avLst/>
              </a:prstGeom>
              <a:solidFill>
                <a:srgbClr val="404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15" name="Group"/>
            <p:cNvGrpSpPr/>
            <p:nvPr/>
          </p:nvGrpSpPr>
          <p:grpSpPr>
            <a:xfrm>
              <a:off x="5053012" y="0"/>
              <a:ext cx="1890713" cy="301625"/>
              <a:chOff x="0" y="0"/>
              <a:chExt cx="1890712" cy="301625"/>
            </a:xfrm>
          </p:grpSpPr>
          <p:sp>
            <p:nvSpPr>
              <p:cNvPr id="11" name="Rectangle"/>
              <p:cNvSpPr/>
              <p:nvPr/>
            </p:nvSpPr>
            <p:spPr>
              <a:xfrm>
                <a:off x="1544637" y="0"/>
                <a:ext cx="346076" cy="300038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2" name="Rectangle"/>
              <p:cNvSpPr/>
              <p:nvPr/>
            </p:nvSpPr>
            <p:spPr>
              <a:xfrm>
                <a:off x="1081087" y="0"/>
                <a:ext cx="396876" cy="300038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3" name="Rectangle"/>
              <p:cNvSpPr/>
              <p:nvPr/>
            </p:nvSpPr>
            <p:spPr>
              <a:xfrm>
                <a:off x="563562" y="0"/>
                <a:ext cx="450851" cy="301625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4" name="Rectangle"/>
              <p:cNvSpPr/>
              <p:nvPr/>
            </p:nvSpPr>
            <p:spPr>
              <a:xfrm>
                <a:off x="0" y="0"/>
                <a:ext cx="498475" cy="300038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18" name="Group"/>
            <p:cNvGrpSpPr/>
            <p:nvPr/>
          </p:nvGrpSpPr>
          <p:grpSpPr>
            <a:xfrm>
              <a:off x="0" y="0"/>
              <a:ext cx="4989513" cy="300038"/>
              <a:chOff x="0" y="0"/>
              <a:chExt cx="4989512" cy="300037"/>
            </a:xfrm>
          </p:grpSpPr>
          <p:sp>
            <p:nvSpPr>
              <p:cNvPr id="16" name="Rectangle"/>
              <p:cNvSpPr/>
              <p:nvPr/>
            </p:nvSpPr>
            <p:spPr>
              <a:xfrm>
                <a:off x="4441825" y="0"/>
                <a:ext cx="547688" cy="300038"/>
              </a:xfrm>
              <a:prstGeom prst="rect">
                <a:avLst/>
              </a:prstGeom>
              <a:solidFill>
                <a:srgbClr val="0000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7" name="Rectangle"/>
              <p:cNvSpPr/>
              <p:nvPr/>
            </p:nvSpPr>
            <p:spPr>
              <a:xfrm>
                <a:off x="0" y="0"/>
                <a:ext cx="4375150" cy="300038"/>
              </a:xfrm>
              <a:prstGeom prst="rect">
                <a:avLst/>
              </a:prstGeom>
              <a:solidFill>
                <a:srgbClr val="0000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276350" y="133350"/>
            <a:ext cx="7162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981200"/>
            <a:ext cx="7162800" cy="411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E9DB7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5pPr>
      <a:lvl6pPr marL="0" marR="0" indent="4572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6pPr>
      <a:lvl7pPr marL="0" marR="0" indent="9144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7pPr>
      <a:lvl8pPr marL="0" marR="0" indent="13716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8pPr>
      <a:lvl9pPr marL="0" marR="0" indent="18288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9pPr>
    </p:titleStyle>
    <p:bodyStyle>
      <a:lvl1pPr marL="285750" marR="0" indent="-28575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1pPr>
      <a:lvl2pPr marL="762000" marR="0" indent="-3048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2pPr>
      <a:lvl3pPr marL="1219200" marR="0" indent="-3048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»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3pPr>
      <a:lvl4pPr marL="1665514" marR="0" indent="-293914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4pPr>
      <a:lvl5pPr marL="20574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5pPr>
      <a:lvl6pPr marL="25146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6pPr>
      <a:lvl7pPr marL="29718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7pPr>
      <a:lvl8pPr marL="34290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8pPr>
      <a:lvl9pPr marL="38862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rypt-webgl.unigine.com/game.html" TargetMode="External"/><Relationship Id="rId7" Type="http://schemas.openxmlformats.org/officeDocument/2006/relationships/hyperlink" Target="https://www.youtube.com/watch?v=5yOqax1kJB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hyperlink" Target="https://www.youtube.com/watch?v=owq0iyjzLKc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5" Type="http://schemas.openxmlformats.org/officeDocument/2006/relationships/image" Target="../media/image2.tif"/><Relationship Id="rId4" Type="http://schemas.openxmlformats.org/officeDocument/2006/relationships/image" Target="../media/image1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4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5" Type="http://schemas.openxmlformats.org/officeDocument/2006/relationships/image" Target="../media/image2.tif"/><Relationship Id="rId4" Type="http://schemas.openxmlformats.org/officeDocument/2006/relationships/image" Target="../media/image1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"/><Relationship Id="rId3" Type="http://schemas.openxmlformats.org/officeDocument/2006/relationships/image" Target="../media/image4.tif"/><Relationship Id="rId7" Type="http://schemas.openxmlformats.org/officeDocument/2006/relationships/image" Target="../media/image7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4" Type="http://schemas.openxmlformats.org/officeDocument/2006/relationships/image" Target="../media/image1.tif"/><Relationship Id="rId9" Type="http://schemas.openxmlformats.org/officeDocument/2006/relationships/image" Target="../media/image3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sz="3600" b="1">
                <a:solidFill>
                  <a:srgbClr val="FFFFFF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br/>
            <a:endParaRPr/>
          </a:p>
        </p:txBody>
      </p:sp>
      <p:sp>
        <p:nvSpPr>
          <p:cNvPr id="41" name="Anthony Liot…"/>
          <p:cNvSpPr txBox="1"/>
          <p:nvPr/>
        </p:nvSpPr>
        <p:spPr>
          <a:xfrm>
            <a:off x="914400" y="2133600"/>
            <a:ext cx="7391400" cy="2247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Anthony </a:t>
            </a:r>
            <a:r>
              <a:rPr dirty="0" err="1"/>
              <a:t>Liot</a:t>
            </a: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lang="en-US" dirty="0"/>
              <a:t>Director R&amp;D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88" y="2975758"/>
            <a:ext cx="2066960" cy="3048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63" y="3144104"/>
            <a:ext cx="1510009" cy="271135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What I like:…"/>
          <p:cNvSpPr txBox="1"/>
          <p:nvPr/>
        </p:nvSpPr>
        <p:spPr>
          <a:xfrm>
            <a:off x="593442" y="2193683"/>
            <a:ext cx="2887251" cy="490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2pPr>
          </a:lstStyle>
          <a:p>
            <a:r>
              <a:t>What I like:</a:t>
            </a:r>
          </a:p>
          <a:p>
            <a:pPr lvl="1"/>
            <a:r>
              <a:t>Play trumpet (+ 25 years)</a:t>
            </a:r>
          </a:p>
        </p:txBody>
      </p:sp>
      <p:sp>
        <p:nvSpPr>
          <p:cNvPr id="159" name="Travel"/>
          <p:cNvSpPr txBox="1"/>
          <p:nvPr/>
        </p:nvSpPr>
        <p:spPr>
          <a:xfrm>
            <a:off x="4339942" y="2396883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Travel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Educat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Education</a:t>
            </a:r>
          </a:p>
        </p:txBody>
      </p:sp>
      <p:sp>
        <p:nvSpPr>
          <p:cNvPr id="164" name="Normandy, Caen"/>
          <p:cNvSpPr/>
          <p:nvPr/>
        </p:nvSpPr>
        <p:spPr>
          <a:xfrm>
            <a:off x="368046" y="2300599"/>
            <a:ext cx="3312621" cy="445906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Caen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7" y="4343872"/>
            <a:ext cx="3649759" cy="1725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06" y="4343872"/>
            <a:ext cx="970967" cy="38838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University of Caen Lower Normandy:…"/>
          <p:cNvSpPr txBox="1"/>
          <p:nvPr/>
        </p:nvSpPr>
        <p:spPr>
          <a:xfrm>
            <a:off x="124126" y="3312205"/>
            <a:ext cx="3800461" cy="47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r>
              <a:t>University of Caen Lower Normandy:</a:t>
            </a:r>
          </a:p>
          <a:p>
            <a:pPr lvl="1"/>
            <a:r>
              <a:t>Bachelor's degree (BSc) : Software Engineering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ducat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Education</a:t>
            </a:r>
          </a:p>
        </p:txBody>
      </p:sp>
      <p:sp>
        <p:nvSpPr>
          <p:cNvPr id="172" name="Normandy, Caen"/>
          <p:cNvSpPr/>
          <p:nvPr/>
        </p:nvSpPr>
        <p:spPr>
          <a:xfrm>
            <a:off x="368046" y="2300599"/>
            <a:ext cx="3312621" cy="445906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Caen</a:t>
            </a:r>
          </a:p>
        </p:txBody>
      </p:sp>
      <p:sp>
        <p:nvSpPr>
          <p:cNvPr id="173" name="Occitanie, Montpellier"/>
          <p:cNvSpPr/>
          <p:nvPr/>
        </p:nvSpPr>
        <p:spPr>
          <a:xfrm>
            <a:off x="5003546" y="2300599"/>
            <a:ext cx="3312621" cy="445906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Montpellier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7" y="4343872"/>
            <a:ext cx="3649759" cy="1725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06" y="4343872"/>
            <a:ext cx="970967" cy="38838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University of Caen Lower Normandy:…"/>
          <p:cNvSpPr txBox="1"/>
          <p:nvPr/>
        </p:nvSpPr>
        <p:spPr>
          <a:xfrm>
            <a:off x="124126" y="3312205"/>
            <a:ext cx="3800461" cy="47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r>
              <a:t>University of Caen Lower Normandy:</a:t>
            </a:r>
          </a:p>
          <a:p>
            <a:pPr lvl="1"/>
            <a:r>
              <a:t>Bachelor's degree (BSc) : Software Engineering</a:t>
            </a:r>
          </a:p>
        </p:txBody>
      </p:sp>
      <p:sp>
        <p:nvSpPr>
          <p:cNvPr id="177" name="Montpellier 2 University:…"/>
          <p:cNvSpPr txBox="1"/>
          <p:nvPr/>
        </p:nvSpPr>
        <p:spPr>
          <a:xfrm>
            <a:off x="4607015" y="3312205"/>
            <a:ext cx="4105683" cy="47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r>
              <a:t>Montpellier 2 University:</a:t>
            </a:r>
          </a:p>
          <a:p>
            <a:pPr lvl="1"/>
            <a:r>
              <a:t>Master's degree (MSc) : 3D Engine and AI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58" y="4343872"/>
            <a:ext cx="3082997" cy="2312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263" y="4442554"/>
            <a:ext cx="875044" cy="478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ork Experience 1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France</a:t>
            </a:r>
            <a:endParaRPr dirty="0"/>
          </a:p>
        </p:txBody>
      </p:sp>
      <p:sp>
        <p:nvSpPr>
          <p:cNvPr id="184" name="Line"/>
          <p:cNvSpPr/>
          <p:nvPr/>
        </p:nvSpPr>
        <p:spPr>
          <a:xfrm>
            <a:off x="436416" y="2020912"/>
            <a:ext cx="833378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8" name="2009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2009</a:t>
            </a:r>
          </a:p>
        </p:txBody>
      </p:sp>
      <p:sp>
        <p:nvSpPr>
          <p:cNvPr id="189" name="2010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2010</a:t>
            </a:r>
          </a:p>
        </p:txBody>
      </p:sp>
      <p:sp>
        <p:nvSpPr>
          <p:cNvPr id="190" name="2011"/>
          <p:cNvSpPr txBox="1"/>
          <p:nvPr/>
        </p:nvSpPr>
        <p:spPr>
          <a:xfrm>
            <a:off x="3029121" y="1852033"/>
            <a:ext cx="30357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2011</a:t>
            </a:r>
          </a:p>
        </p:txBody>
      </p:sp>
      <p:sp>
        <p:nvSpPr>
          <p:cNvPr id="191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2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3" name="2012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2012</a:t>
            </a:r>
          </a:p>
        </p:txBody>
      </p:sp>
      <p:sp>
        <p:nvSpPr>
          <p:cNvPr id="194" name="2013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2013</a:t>
            </a:r>
          </a:p>
        </p:txBody>
      </p:sp>
      <p:sp>
        <p:nvSpPr>
          <p:cNvPr id="195" name="Line"/>
          <p:cNvSpPr/>
          <p:nvPr/>
        </p:nvSpPr>
        <p:spPr>
          <a:xfrm flipV="1">
            <a:off x="7340123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6" name="2014"/>
          <p:cNvSpPr txBox="1"/>
          <p:nvPr/>
        </p:nvSpPr>
        <p:spPr>
          <a:xfrm>
            <a:off x="718645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2014</a:t>
            </a:r>
          </a:p>
        </p:txBody>
      </p:sp>
      <p:sp>
        <p:nvSpPr>
          <p:cNvPr id="197" name="Line"/>
          <p:cNvSpPr/>
          <p:nvPr/>
        </p:nvSpPr>
        <p:spPr>
          <a:xfrm flipV="1">
            <a:off x="4545721" y="2190990"/>
            <a:ext cx="1" cy="4657982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8" name="Adapt Unigine on macOS/iOS/Android"/>
          <p:cNvSpPr/>
          <p:nvPr/>
        </p:nvSpPr>
        <p:spPr>
          <a:xfrm>
            <a:off x="489436" y="2378124"/>
            <a:ext cx="2096676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Adapt</a:t>
            </a:r>
            <a:r>
              <a:rPr lang="en-US" dirty="0"/>
              <a:t>ed</a:t>
            </a:r>
            <a:r>
              <a:rPr dirty="0"/>
              <a:t> </a:t>
            </a:r>
            <a:r>
              <a:rPr dirty="0" err="1"/>
              <a:t>Unigine</a:t>
            </a:r>
            <a:r>
              <a:rPr lang="en-US" dirty="0"/>
              <a:t> – 3D Game engine</a:t>
            </a:r>
            <a:r>
              <a:rPr dirty="0"/>
              <a:t> macOS/iOS/Android</a:t>
            </a:r>
          </a:p>
        </p:txBody>
      </p:sp>
      <p:sp>
        <p:nvSpPr>
          <p:cNvPr id="199" name="Game iOS/Android developments"/>
          <p:cNvSpPr/>
          <p:nvPr/>
        </p:nvSpPr>
        <p:spPr>
          <a:xfrm>
            <a:off x="2376470" y="3778468"/>
            <a:ext cx="2096676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Games for </a:t>
            </a:r>
            <a:r>
              <a:rPr dirty="0"/>
              <a:t> iOS/Android</a:t>
            </a:r>
          </a:p>
        </p:txBody>
      </p:sp>
      <p:sp>
        <p:nvSpPr>
          <p:cNvPr id="200" name="Plugin System for Unigine"/>
          <p:cNvSpPr/>
          <p:nvPr/>
        </p:nvSpPr>
        <p:spPr>
          <a:xfrm>
            <a:off x="1709209" y="3047930"/>
            <a:ext cx="147169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Implemented </a:t>
            </a:r>
            <a:r>
              <a:rPr dirty="0"/>
              <a:t>Plugin System for </a:t>
            </a:r>
            <a:r>
              <a:rPr dirty="0" err="1"/>
              <a:t>Unigine</a:t>
            </a:r>
            <a:endParaRPr dirty="0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86" y="4607508"/>
            <a:ext cx="609103" cy="609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628" y="4607508"/>
            <a:ext cx="609102" cy="60910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ACTIPLAY/CONCOURMANIA"/>
          <p:cNvSpPr txBox="1"/>
          <p:nvPr/>
        </p:nvSpPr>
        <p:spPr>
          <a:xfrm>
            <a:off x="40300" y="6389983"/>
            <a:ext cx="4428221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t>ACTIPLAY/CONCOURMANIA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ork Experience 1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France</a:t>
            </a:r>
            <a:endParaRPr dirty="0"/>
          </a:p>
        </p:txBody>
      </p:sp>
      <p:sp>
        <p:nvSpPr>
          <p:cNvPr id="208" name="Line"/>
          <p:cNvSpPr/>
          <p:nvPr/>
        </p:nvSpPr>
        <p:spPr>
          <a:xfrm>
            <a:off x="436416" y="2020912"/>
            <a:ext cx="833378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2" name="2009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2009</a:t>
            </a:r>
          </a:p>
        </p:txBody>
      </p:sp>
      <p:sp>
        <p:nvSpPr>
          <p:cNvPr id="213" name="2010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2010</a:t>
            </a:r>
          </a:p>
        </p:txBody>
      </p:sp>
      <p:sp>
        <p:nvSpPr>
          <p:cNvPr id="214" name="2011"/>
          <p:cNvSpPr txBox="1"/>
          <p:nvPr/>
        </p:nvSpPr>
        <p:spPr>
          <a:xfrm>
            <a:off x="3029121" y="1852033"/>
            <a:ext cx="30357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2011</a:t>
            </a:r>
          </a:p>
        </p:txBody>
      </p:sp>
      <p:sp>
        <p:nvSpPr>
          <p:cNvPr id="215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7" name="2012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2012</a:t>
            </a:r>
          </a:p>
        </p:txBody>
      </p:sp>
      <p:sp>
        <p:nvSpPr>
          <p:cNvPr id="218" name="2013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2013</a:t>
            </a:r>
          </a:p>
        </p:txBody>
      </p:sp>
      <p:sp>
        <p:nvSpPr>
          <p:cNvPr id="219" name="Line"/>
          <p:cNvSpPr/>
          <p:nvPr/>
        </p:nvSpPr>
        <p:spPr>
          <a:xfrm flipV="1">
            <a:off x="7340123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20" name="2014"/>
          <p:cNvSpPr txBox="1"/>
          <p:nvPr/>
        </p:nvSpPr>
        <p:spPr>
          <a:xfrm>
            <a:off x="718645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2014</a:t>
            </a:r>
          </a:p>
        </p:txBody>
      </p:sp>
      <p:sp>
        <p:nvSpPr>
          <p:cNvPr id="221" name="Adapt Unigine on macOS/iOS/Android"/>
          <p:cNvSpPr/>
          <p:nvPr/>
        </p:nvSpPr>
        <p:spPr>
          <a:xfrm>
            <a:off x="489436" y="2378124"/>
            <a:ext cx="2096676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Adapted </a:t>
            </a:r>
            <a:r>
              <a:rPr lang="en-US" dirty="0" err="1"/>
              <a:t>Unigine</a:t>
            </a:r>
            <a:r>
              <a:rPr lang="en-US" dirty="0"/>
              <a:t> – 3D Game engine macOS/iOS/Android</a:t>
            </a:r>
          </a:p>
        </p:txBody>
      </p:sp>
      <p:sp>
        <p:nvSpPr>
          <p:cNvPr id="222" name="Game iOS/Android developments"/>
          <p:cNvSpPr/>
          <p:nvPr/>
        </p:nvSpPr>
        <p:spPr>
          <a:xfrm>
            <a:off x="2376470" y="3778468"/>
            <a:ext cx="2096676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Games for  iOS/Android</a:t>
            </a:r>
          </a:p>
        </p:txBody>
      </p:sp>
      <p:sp>
        <p:nvSpPr>
          <p:cNvPr id="223" name="Adapt Unigine to WebGL">
            <a:hlinkClick r:id="rId3"/>
          </p:cNvPr>
          <p:cNvSpPr/>
          <p:nvPr/>
        </p:nvSpPr>
        <p:spPr>
          <a:xfrm>
            <a:off x="5147821" y="3778468"/>
            <a:ext cx="1498566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Converted</a:t>
            </a:r>
            <a:r>
              <a:rPr dirty="0"/>
              <a:t> </a:t>
            </a:r>
            <a:r>
              <a:rPr dirty="0" err="1"/>
              <a:t>Unigine</a:t>
            </a:r>
            <a:r>
              <a:rPr dirty="0"/>
              <a:t> to WebGL</a:t>
            </a:r>
          </a:p>
        </p:txBody>
      </p:sp>
      <p:sp>
        <p:nvSpPr>
          <p:cNvPr id="224" name="IDE to create 3D Shop">
            <a:hlinkClick r:id="rId4"/>
          </p:cNvPr>
          <p:cNvSpPr/>
          <p:nvPr/>
        </p:nvSpPr>
        <p:spPr>
          <a:xfrm>
            <a:off x="4618297" y="2378124"/>
            <a:ext cx="314916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</a:t>
            </a:r>
            <a:r>
              <a:rPr dirty="0"/>
              <a:t>IDE to create </a:t>
            </a:r>
            <a:r>
              <a:rPr lang="en-US" dirty="0"/>
              <a:t>Virtual </a:t>
            </a:r>
            <a:r>
              <a:rPr dirty="0"/>
              <a:t>3D Shop</a:t>
            </a:r>
          </a:p>
        </p:txBody>
      </p:sp>
      <p:sp>
        <p:nvSpPr>
          <p:cNvPr id="225" name="Plugin System for Unigine"/>
          <p:cNvSpPr/>
          <p:nvPr/>
        </p:nvSpPr>
        <p:spPr>
          <a:xfrm>
            <a:off x="1709209" y="3047930"/>
            <a:ext cx="147169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Implemented Plugin System for </a:t>
            </a:r>
            <a:r>
              <a:rPr lang="en-US" dirty="0" err="1"/>
              <a:t>Unigine</a:t>
            </a:r>
            <a:endParaRPr lang="en-US" dirty="0"/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886" y="4607508"/>
            <a:ext cx="609103" cy="609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628" y="4607508"/>
            <a:ext cx="609102" cy="609102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Line"/>
          <p:cNvSpPr/>
          <p:nvPr/>
        </p:nvSpPr>
        <p:spPr>
          <a:xfrm flipV="1">
            <a:off x="4545721" y="2190990"/>
            <a:ext cx="1" cy="4657982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29" name="K3D Player for iOS/Android">
            <a:hlinkClick r:id="rId7"/>
          </p:cNvPr>
          <p:cNvSpPr/>
          <p:nvPr/>
        </p:nvSpPr>
        <p:spPr>
          <a:xfrm>
            <a:off x="4618297" y="3078296"/>
            <a:ext cx="314916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</a:t>
            </a:r>
            <a:r>
              <a:rPr dirty="0"/>
              <a:t>3D Player for iOS/Android</a:t>
            </a:r>
          </a:p>
        </p:txBody>
      </p:sp>
      <p:sp>
        <p:nvSpPr>
          <p:cNvPr id="230" name="ACTIPLAY/CONCOURMANIA"/>
          <p:cNvSpPr txBox="1"/>
          <p:nvPr/>
        </p:nvSpPr>
        <p:spPr>
          <a:xfrm>
            <a:off x="40300" y="6389983"/>
            <a:ext cx="4428221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t>ACTIPLAY/CONCOURMANIA</a:t>
            </a:r>
          </a:p>
        </p:txBody>
      </p:sp>
      <p:sp>
        <p:nvSpPr>
          <p:cNvPr id="231" name="ACTISKU/KLEE3D"/>
          <p:cNvSpPr txBox="1"/>
          <p:nvPr/>
        </p:nvSpPr>
        <p:spPr>
          <a:xfrm>
            <a:off x="4622923" y="6389983"/>
            <a:ext cx="4428220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t>ACTISKU/KLEE3D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California</a:t>
            </a:r>
            <a:endParaRPr dirty="0"/>
          </a:p>
        </p:txBody>
      </p:sp>
      <p:sp>
        <p:nvSpPr>
          <p:cNvPr id="236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37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38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39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40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241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242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43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44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45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46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247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AR SDK </a:t>
            </a:r>
          </a:p>
        </p:txBody>
      </p:sp>
      <p:sp>
        <p:nvSpPr>
          <p:cNvPr id="248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Mixed Reality Prototype</a:t>
            </a:r>
          </a:p>
        </p:txBody>
      </p:sp>
      <p:sp>
        <p:nvSpPr>
          <p:cNvPr id="249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250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251" name="C++/Java…"/>
          <p:cNvSpPr txBox="1"/>
          <p:nvPr/>
        </p:nvSpPr>
        <p:spPr>
          <a:xfrm>
            <a:off x="1898693" y="2872668"/>
            <a:ext cx="28872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Oculus/</a:t>
            </a:r>
            <a:r>
              <a:rPr dirty="0" err="1"/>
              <a:t>Ge</a:t>
            </a:r>
            <a:r>
              <a:rPr lang="en-US" dirty="0" err="1"/>
              <a:t>a</a:t>
            </a:r>
            <a:r>
              <a:rPr dirty="0" err="1"/>
              <a:t>rVR</a:t>
            </a:r>
            <a:endParaRPr dirty="0"/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 err="1"/>
              <a:t>Aruco</a:t>
            </a:r>
            <a:r>
              <a:rPr dirty="0"/>
              <a:t>/OpenCV</a:t>
            </a:r>
          </a:p>
        </p:txBody>
      </p:sp>
      <p:sp>
        <p:nvSpPr>
          <p:cNvPr id="252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253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Computer Vision Team</a:t>
            </a:r>
            <a:endParaRPr dirty="0"/>
          </a:p>
        </p:txBody>
      </p:sp>
      <p:sp>
        <p:nvSpPr>
          <p:cNvPr id="254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56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257" name="2021"/>
          <p:cNvSpPr txBox="1"/>
          <p:nvPr/>
        </p:nvSpPr>
        <p:spPr>
          <a:xfrm>
            <a:off x="830711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California</a:t>
            </a:r>
            <a:endParaRPr dirty="0"/>
          </a:p>
        </p:txBody>
      </p:sp>
      <p:sp>
        <p:nvSpPr>
          <p:cNvPr id="262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SDK </a:t>
            </a:r>
          </a:p>
        </p:txBody>
      </p:sp>
      <p:sp>
        <p:nvSpPr>
          <p:cNvPr id="263" name="Computer Vision API : Bixby Vision"/>
          <p:cNvSpPr/>
          <p:nvPr/>
        </p:nvSpPr>
        <p:spPr>
          <a:xfrm>
            <a:off x="2474646" y="38345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264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Mixed Reality Prototype</a:t>
            </a:r>
          </a:p>
        </p:txBody>
      </p:sp>
      <p:sp>
        <p:nvSpPr>
          <p:cNvPr id="265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266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267" name="C++/Java…"/>
          <p:cNvSpPr txBox="1"/>
          <p:nvPr/>
        </p:nvSpPr>
        <p:spPr>
          <a:xfrm>
            <a:off x="1898693" y="2872668"/>
            <a:ext cx="28872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Oculus/</a:t>
            </a:r>
            <a:r>
              <a:rPr dirty="0" err="1"/>
              <a:t>Ge</a:t>
            </a:r>
            <a:r>
              <a:rPr lang="en-US" dirty="0" err="1"/>
              <a:t>a</a:t>
            </a:r>
            <a:r>
              <a:rPr dirty="0" err="1"/>
              <a:t>rVR</a:t>
            </a:r>
            <a:endParaRPr dirty="0"/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 err="1"/>
              <a:t>Aruco</a:t>
            </a:r>
            <a:r>
              <a:rPr dirty="0"/>
              <a:t>/OpenCV</a:t>
            </a:r>
          </a:p>
        </p:txBody>
      </p:sp>
      <p:sp>
        <p:nvSpPr>
          <p:cNvPr id="268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269" name="Lead Developer…"/>
          <p:cNvSpPr txBox="1"/>
          <p:nvPr/>
        </p:nvSpPr>
        <p:spPr>
          <a:xfrm>
            <a:off x="4466912" y="37831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270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Computer Vision Team</a:t>
            </a:r>
          </a:p>
        </p:txBody>
      </p:sp>
      <p:sp>
        <p:nvSpPr>
          <p:cNvPr id="271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2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5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276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277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78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9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80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81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282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84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285" name="2021"/>
          <p:cNvSpPr txBox="1"/>
          <p:nvPr/>
        </p:nvSpPr>
        <p:spPr>
          <a:xfrm>
            <a:off x="830711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290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SDK </a:t>
            </a:r>
          </a:p>
        </p:txBody>
      </p:sp>
      <p:sp>
        <p:nvSpPr>
          <p:cNvPr id="291" name="Computer Vision API : Bixby Vision"/>
          <p:cNvSpPr/>
          <p:nvPr/>
        </p:nvSpPr>
        <p:spPr>
          <a:xfrm>
            <a:off x="2474646" y="38345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292" name="AR on 360 Video"/>
          <p:cNvSpPr/>
          <p:nvPr/>
        </p:nvSpPr>
        <p:spPr>
          <a:xfrm>
            <a:off x="2917174" y="4315241"/>
            <a:ext cx="11557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on 360 Video</a:t>
            </a:r>
          </a:p>
        </p:txBody>
      </p:sp>
      <p:sp>
        <p:nvSpPr>
          <p:cNvPr id="293" name="3D Virtual Assistant 2"/>
          <p:cNvSpPr/>
          <p:nvPr/>
        </p:nvSpPr>
        <p:spPr>
          <a:xfrm>
            <a:off x="4369587" y="4795892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294" name="Device mixing Computer Vision and Audio/Voice"/>
          <p:cNvSpPr/>
          <p:nvPr/>
        </p:nvSpPr>
        <p:spPr>
          <a:xfrm>
            <a:off x="4375937" y="5276542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295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Mixed Reality Prototype</a:t>
            </a:r>
          </a:p>
        </p:txBody>
      </p:sp>
      <p:sp>
        <p:nvSpPr>
          <p:cNvPr id="296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297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298" name="C++/Java…"/>
          <p:cNvSpPr txBox="1"/>
          <p:nvPr/>
        </p:nvSpPr>
        <p:spPr>
          <a:xfrm>
            <a:off x="1898693" y="2872668"/>
            <a:ext cx="28872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Oculus/</a:t>
            </a:r>
            <a:r>
              <a:rPr dirty="0" err="1"/>
              <a:t>Ge</a:t>
            </a:r>
            <a:r>
              <a:rPr lang="en-US" dirty="0" err="1"/>
              <a:t>a</a:t>
            </a:r>
            <a:r>
              <a:rPr dirty="0" err="1"/>
              <a:t>rVR</a:t>
            </a:r>
            <a:endParaRPr dirty="0"/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 err="1"/>
              <a:t>Aruco</a:t>
            </a:r>
            <a:r>
              <a:rPr dirty="0"/>
              <a:t>/OpenCV</a:t>
            </a:r>
          </a:p>
        </p:txBody>
      </p:sp>
      <p:sp>
        <p:nvSpPr>
          <p:cNvPr id="299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00" name="Lead Developer…"/>
          <p:cNvSpPr txBox="1"/>
          <p:nvPr/>
        </p:nvSpPr>
        <p:spPr>
          <a:xfrm>
            <a:off x="4466912" y="37831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301" name="Unity…"/>
          <p:cNvSpPr txBox="1"/>
          <p:nvPr/>
        </p:nvSpPr>
        <p:spPr>
          <a:xfrm>
            <a:off x="4143062" y="4365419"/>
            <a:ext cx="2887251" cy="29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302" name="Lead Developer…"/>
          <p:cNvSpPr txBox="1"/>
          <p:nvPr/>
        </p:nvSpPr>
        <p:spPr>
          <a:xfrm>
            <a:off x="6098862" y="4795270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303" name="Lead Developer…"/>
          <p:cNvSpPr txBox="1"/>
          <p:nvPr/>
        </p:nvSpPr>
        <p:spPr>
          <a:xfrm>
            <a:off x="6098862" y="5263842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04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Think Tank Team</a:t>
            </a:r>
          </a:p>
        </p:txBody>
      </p:sp>
      <p:sp>
        <p:nvSpPr>
          <p:cNvPr id="305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6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7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8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9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310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311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12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4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15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16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8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319" name="2021"/>
          <p:cNvSpPr txBox="1"/>
          <p:nvPr/>
        </p:nvSpPr>
        <p:spPr>
          <a:xfrm>
            <a:off x="830711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324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SDK </a:t>
            </a:r>
          </a:p>
        </p:txBody>
      </p:sp>
      <p:sp>
        <p:nvSpPr>
          <p:cNvPr id="325" name="Computer Vision API : Bixby Vision"/>
          <p:cNvSpPr/>
          <p:nvPr/>
        </p:nvSpPr>
        <p:spPr>
          <a:xfrm>
            <a:off x="2474646" y="38345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326" name="Audio/Voice API"/>
          <p:cNvSpPr/>
          <p:nvPr/>
        </p:nvSpPr>
        <p:spPr>
          <a:xfrm>
            <a:off x="6005644" y="5757192"/>
            <a:ext cx="102241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Audio/Voice API</a:t>
            </a:r>
          </a:p>
        </p:txBody>
      </p:sp>
      <p:sp>
        <p:nvSpPr>
          <p:cNvPr id="327" name="AR on 360 Video"/>
          <p:cNvSpPr/>
          <p:nvPr/>
        </p:nvSpPr>
        <p:spPr>
          <a:xfrm>
            <a:off x="2917174" y="4315241"/>
            <a:ext cx="11557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on 360 Video</a:t>
            </a:r>
          </a:p>
        </p:txBody>
      </p:sp>
      <p:sp>
        <p:nvSpPr>
          <p:cNvPr id="328" name="3D Virtual Assistant 2"/>
          <p:cNvSpPr/>
          <p:nvPr/>
        </p:nvSpPr>
        <p:spPr>
          <a:xfrm>
            <a:off x="4369587" y="4795892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329" name="Device mixing Computer Vision and Audio/Voice"/>
          <p:cNvSpPr/>
          <p:nvPr/>
        </p:nvSpPr>
        <p:spPr>
          <a:xfrm>
            <a:off x="4375937" y="5276542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330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Mixed Reality Prototype</a:t>
            </a:r>
          </a:p>
        </p:txBody>
      </p:sp>
      <p:sp>
        <p:nvSpPr>
          <p:cNvPr id="331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332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333" name="C++/Java…"/>
          <p:cNvSpPr txBox="1"/>
          <p:nvPr/>
        </p:nvSpPr>
        <p:spPr>
          <a:xfrm>
            <a:off x="1898693" y="2872668"/>
            <a:ext cx="288725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Oculus/</a:t>
            </a:r>
            <a:r>
              <a:rPr dirty="0" err="1"/>
              <a:t>Ge</a:t>
            </a:r>
            <a:r>
              <a:rPr lang="en-US" dirty="0" err="1"/>
              <a:t>a</a:t>
            </a:r>
            <a:r>
              <a:rPr dirty="0" err="1"/>
              <a:t>rVR</a:t>
            </a:r>
            <a:endParaRPr dirty="0"/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 err="1"/>
              <a:t>Aruco</a:t>
            </a:r>
            <a:r>
              <a:rPr dirty="0"/>
              <a:t>/OpenCV</a:t>
            </a:r>
          </a:p>
        </p:txBody>
      </p:sp>
      <p:sp>
        <p:nvSpPr>
          <p:cNvPr id="334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35" name="Lead Developer…"/>
          <p:cNvSpPr txBox="1"/>
          <p:nvPr/>
        </p:nvSpPr>
        <p:spPr>
          <a:xfrm>
            <a:off x="4466912" y="37831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336" name="Unity…"/>
          <p:cNvSpPr txBox="1"/>
          <p:nvPr/>
        </p:nvSpPr>
        <p:spPr>
          <a:xfrm>
            <a:off x="4143062" y="4365419"/>
            <a:ext cx="2887251" cy="29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337" name="Lead Developer…"/>
          <p:cNvSpPr txBox="1"/>
          <p:nvPr/>
        </p:nvSpPr>
        <p:spPr>
          <a:xfrm>
            <a:off x="6098862" y="4795270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339" name="Lead Developer…"/>
          <p:cNvSpPr txBox="1"/>
          <p:nvPr/>
        </p:nvSpPr>
        <p:spPr>
          <a:xfrm>
            <a:off x="7067237" y="5768361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340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Think Tank Team</a:t>
            </a:r>
          </a:p>
        </p:txBody>
      </p:sp>
      <p:sp>
        <p:nvSpPr>
          <p:cNvPr id="341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2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3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4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5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346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347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48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9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50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1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2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54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355" name="2021"/>
          <p:cNvSpPr txBox="1"/>
          <p:nvPr/>
        </p:nvSpPr>
        <p:spPr>
          <a:xfrm>
            <a:off x="830711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  <p:sp>
        <p:nvSpPr>
          <p:cNvPr id="356" name="Lead Developer…"/>
          <p:cNvSpPr txBox="1"/>
          <p:nvPr/>
        </p:nvSpPr>
        <p:spPr>
          <a:xfrm>
            <a:off x="6098862" y="5263842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Android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Work Experience 3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361" name="Computer Vision API : Bixby Vision"/>
          <p:cNvSpPr/>
          <p:nvPr/>
        </p:nvSpPr>
        <p:spPr>
          <a:xfrm>
            <a:off x="1115746" y="28058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362" name="Audio/Voice API"/>
          <p:cNvSpPr/>
          <p:nvPr/>
        </p:nvSpPr>
        <p:spPr>
          <a:xfrm>
            <a:off x="4646744" y="4728492"/>
            <a:ext cx="102241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Audio/Voice API</a:t>
            </a:r>
          </a:p>
        </p:txBody>
      </p:sp>
      <p:sp>
        <p:nvSpPr>
          <p:cNvPr id="363" name="AR on 360 Video"/>
          <p:cNvSpPr/>
          <p:nvPr/>
        </p:nvSpPr>
        <p:spPr>
          <a:xfrm>
            <a:off x="1558274" y="3286541"/>
            <a:ext cx="11557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on 360 Video</a:t>
            </a:r>
          </a:p>
        </p:txBody>
      </p:sp>
      <p:sp>
        <p:nvSpPr>
          <p:cNvPr id="364" name="3D Virtual Assistant 2"/>
          <p:cNvSpPr/>
          <p:nvPr/>
        </p:nvSpPr>
        <p:spPr>
          <a:xfrm>
            <a:off x="3010687" y="3767192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365" name="Device mixing Computer Vision and Audio/Voice"/>
          <p:cNvSpPr/>
          <p:nvPr/>
        </p:nvSpPr>
        <p:spPr>
          <a:xfrm>
            <a:off x="3017037" y="4247842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366" name="3D Virtual Assistant"/>
          <p:cNvSpPr/>
          <p:nvPr/>
        </p:nvSpPr>
        <p:spPr>
          <a:xfrm>
            <a:off x="68322" y="2325241"/>
            <a:ext cx="115578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367" name="Unity/Faceshift…"/>
          <p:cNvSpPr txBox="1"/>
          <p:nvPr/>
        </p:nvSpPr>
        <p:spPr>
          <a:xfrm>
            <a:off x="1301793" y="23249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68" name="Lead Developer…"/>
          <p:cNvSpPr txBox="1"/>
          <p:nvPr/>
        </p:nvSpPr>
        <p:spPr>
          <a:xfrm>
            <a:off x="3108012" y="27544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369" name="Unity…"/>
          <p:cNvSpPr txBox="1"/>
          <p:nvPr/>
        </p:nvSpPr>
        <p:spPr>
          <a:xfrm>
            <a:off x="2784162" y="3336719"/>
            <a:ext cx="2887251" cy="29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370" name="Lead Developer…"/>
          <p:cNvSpPr txBox="1"/>
          <p:nvPr/>
        </p:nvSpPr>
        <p:spPr>
          <a:xfrm>
            <a:off x="4739962" y="3766570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372" name="Lead Developer…"/>
          <p:cNvSpPr txBox="1"/>
          <p:nvPr/>
        </p:nvSpPr>
        <p:spPr>
          <a:xfrm>
            <a:off x="5708336" y="4739661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373" name="SAMSUNG TECHNOLOGY AND ADVANCED RESEARCH LABS"/>
          <p:cNvSpPr txBox="1"/>
          <p:nvPr/>
        </p:nvSpPr>
        <p:spPr>
          <a:xfrm>
            <a:off x="63628" y="6389983"/>
            <a:ext cx="901674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STARLABS – NEON</a:t>
            </a:r>
            <a:endParaRPr dirty="0"/>
          </a:p>
        </p:txBody>
      </p:sp>
      <p:sp>
        <p:nvSpPr>
          <p:cNvPr id="374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5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6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7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8" name="2016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379" name="2017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80" name="2018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81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3" name="2019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84" name="2020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385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7" name="2021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  <p:sp>
        <p:nvSpPr>
          <p:cNvPr id="388" name="…"/>
          <p:cNvSpPr txBox="1"/>
          <p:nvPr/>
        </p:nvSpPr>
        <p:spPr>
          <a:xfrm>
            <a:off x="8307113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2022</a:t>
            </a:r>
            <a:endParaRPr dirty="0"/>
          </a:p>
        </p:txBody>
      </p:sp>
      <p:sp>
        <p:nvSpPr>
          <p:cNvPr id="389" name="Lead Developer…"/>
          <p:cNvSpPr txBox="1"/>
          <p:nvPr/>
        </p:nvSpPr>
        <p:spPr>
          <a:xfrm>
            <a:off x="4739962" y="4235142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90" name="Deep Learning API (Python / Node)"/>
          <p:cNvSpPr/>
          <p:nvPr/>
        </p:nvSpPr>
        <p:spPr>
          <a:xfrm>
            <a:off x="5672383" y="5209142"/>
            <a:ext cx="22203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Deep Learning API (Python / Node)</a:t>
            </a:r>
          </a:p>
        </p:txBody>
      </p:sp>
      <p:sp>
        <p:nvSpPr>
          <p:cNvPr id="391" name="Lead Developer…"/>
          <p:cNvSpPr txBox="1"/>
          <p:nvPr/>
        </p:nvSpPr>
        <p:spPr>
          <a:xfrm>
            <a:off x="7952003" y="5196442"/>
            <a:ext cx="2887252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C++/CUDA</a:t>
            </a:r>
          </a:p>
        </p:txBody>
      </p:sp>
      <p:sp>
        <p:nvSpPr>
          <p:cNvPr id="392" name="4K Streaming"/>
          <p:cNvSpPr/>
          <p:nvPr/>
        </p:nvSpPr>
        <p:spPr>
          <a:xfrm>
            <a:off x="6348831" y="5689793"/>
            <a:ext cx="153268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4K Streaming</a:t>
            </a:r>
          </a:p>
        </p:txBody>
      </p:sp>
      <p:sp>
        <p:nvSpPr>
          <p:cNvPr id="393" name="WebRTC…"/>
          <p:cNvSpPr txBox="1"/>
          <p:nvPr/>
        </p:nvSpPr>
        <p:spPr>
          <a:xfrm>
            <a:off x="7952003" y="5653081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WebRTC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Nvidia Video Encoder</a:t>
            </a:r>
          </a:p>
        </p:txBody>
      </p:sp>
      <p:sp>
        <p:nvSpPr>
          <p:cNvPr id="2" name="4K Streaming">
            <a:extLst>
              <a:ext uri="{FF2B5EF4-FFF2-40B4-BE49-F238E27FC236}">
                <a16:creationId xmlns:a16="http://schemas.microsoft.com/office/drawing/2014/main" id="{C3C04428-D912-F017-FEB4-DFEC2A304C52}"/>
              </a:ext>
            </a:extLst>
          </p:cNvPr>
          <p:cNvSpPr/>
          <p:nvPr/>
        </p:nvSpPr>
        <p:spPr>
          <a:xfrm>
            <a:off x="5669154" y="5701870"/>
            <a:ext cx="564313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CES 2020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sz="3600" b="1">
                <a:solidFill>
                  <a:srgbClr val="FFFFFF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br/>
            <a:endParaRPr/>
          </a:p>
        </p:txBody>
      </p:sp>
      <p:sp>
        <p:nvSpPr>
          <p:cNvPr id="46" name="Anthony Liot…"/>
          <p:cNvSpPr txBox="1"/>
          <p:nvPr/>
        </p:nvSpPr>
        <p:spPr>
          <a:xfrm>
            <a:off x="914400" y="2133600"/>
            <a:ext cx="7391400" cy="332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Anthony </a:t>
            </a:r>
            <a:r>
              <a:rPr dirty="0" err="1"/>
              <a:t>Liot</a:t>
            </a: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25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Anthony Sylvain Jean-Yves </a:t>
            </a:r>
            <a:r>
              <a:rPr dirty="0" err="1"/>
              <a:t>Liot</a:t>
            </a: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25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“Tony”</a:t>
            </a:r>
            <a:endParaRPr sz="4400"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lang="en-US" dirty="0"/>
              <a:t>Director R&amp;D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Work Experience 3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362" name="Audio/Voice API"/>
          <p:cNvSpPr/>
          <p:nvPr/>
        </p:nvSpPr>
        <p:spPr>
          <a:xfrm>
            <a:off x="1969608" y="3213239"/>
            <a:ext cx="102241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Audio/Voice API</a:t>
            </a:r>
          </a:p>
        </p:txBody>
      </p:sp>
      <p:sp>
        <p:nvSpPr>
          <p:cNvPr id="364" name="3D Virtual Assistant 2"/>
          <p:cNvSpPr/>
          <p:nvPr/>
        </p:nvSpPr>
        <p:spPr>
          <a:xfrm>
            <a:off x="333551" y="2251939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365" name="Device mixing Computer Vision and Audio/Voice"/>
          <p:cNvSpPr/>
          <p:nvPr/>
        </p:nvSpPr>
        <p:spPr>
          <a:xfrm>
            <a:off x="339901" y="2732589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370" name="Lead Developer…"/>
          <p:cNvSpPr txBox="1"/>
          <p:nvPr/>
        </p:nvSpPr>
        <p:spPr>
          <a:xfrm>
            <a:off x="2062826" y="2251317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Unreal / C# / C++</a:t>
            </a:r>
          </a:p>
        </p:txBody>
      </p:sp>
      <p:sp>
        <p:nvSpPr>
          <p:cNvPr id="372" name="Lead Developer…"/>
          <p:cNvSpPr txBox="1"/>
          <p:nvPr/>
        </p:nvSpPr>
        <p:spPr>
          <a:xfrm>
            <a:off x="3031200" y="3224408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373" name="SAMSUNG TECHNOLOGY AND ADVANCED RESEARCH LABS"/>
          <p:cNvSpPr txBox="1"/>
          <p:nvPr/>
        </p:nvSpPr>
        <p:spPr>
          <a:xfrm>
            <a:off x="63628" y="6389983"/>
            <a:ext cx="901674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STARLABS – NEON</a:t>
            </a:r>
          </a:p>
        </p:txBody>
      </p:sp>
      <p:sp>
        <p:nvSpPr>
          <p:cNvPr id="374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5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6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7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8" name="2016"/>
          <p:cNvSpPr txBox="1"/>
          <p:nvPr/>
        </p:nvSpPr>
        <p:spPr>
          <a:xfrm>
            <a:off x="309034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2018</a:t>
            </a:r>
            <a:endParaRPr dirty="0"/>
          </a:p>
        </p:txBody>
      </p:sp>
      <p:sp>
        <p:nvSpPr>
          <p:cNvPr id="379" name="2017"/>
          <p:cNvSpPr txBox="1"/>
          <p:nvPr/>
        </p:nvSpPr>
        <p:spPr>
          <a:xfrm>
            <a:off x="1670080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2019</a:t>
            </a:r>
            <a:endParaRPr dirty="0"/>
          </a:p>
        </p:txBody>
      </p:sp>
      <p:sp>
        <p:nvSpPr>
          <p:cNvPr id="380" name="2018"/>
          <p:cNvSpPr txBox="1"/>
          <p:nvPr/>
        </p:nvSpPr>
        <p:spPr>
          <a:xfrm>
            <a:off x="3029121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2020</a:t>
            </a:r>
            <a:endParaRPr dirty="0"/>
          </a:p>
        </p:txBody>
      </p:sp>
      <p:sp>
        <p:nvSpPr>
          <p:cNvPr id="381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3" name="2019"/>
          <p:cNvSpPr txBox="1"/>
          <p:nvPr/>
        </p:nvSpPr>
        <p:spPr>
          <a:xfrm>
            <a:off x="4384392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2021</a:t>
            </a:r>
            <a:endParaRPr dirty="0"/>
          </a:p>
        </p:txBody>
      </p:sp>
      <p:sp>
        <p:nvSpPr>
          <p:cNvPr id="384" name="2020"/>
          <p:cNvSpPr txBox="1"/>
          <p:nvPr/>
        </p:nvSpPr>
        <p:spPr>
          <a:xfrm>
            <a:off x="5743433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2022</a:t>
            </a:r>
            <a:endParaRPr dirty="0"/>
          </a:p>
        </p:txBody>
      </p:sp>
      <p:sp>
        <p:nvSpPr>
          <p:cNvPr id="385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7" name="2021"/>
          <p:cNvSpPr txBox="1"/>
          <p:nvPr/>
        </p:nvSpPr>
        <p:spPr>
          <a:xfrm>
            <a:off x="6961505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2023</a:t>
            </a:r>
            <a:endParaRPr dirty="0"/>
          </a:p>
        </p:txBody>
      </p:sp>
      <p:sp>
        <p:nvSpPr>
          <p:cNvPr id="388" name="…"/>
          <p:cNvSpPr txBox="1"/>
          <p:nvPr/>
        </p:nvSpPr>
        <p:spPr>
          <a:xfrm>
            <a:off x="8307113" y="1852033"/>
            <a:ext cx="16927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...</a:t>
            </a:r>
            <a:endParaRPr dirty="0"/>
          </a:p>
        </p:txBody>
      </p:sp>
      <p:sp>
        <p:nvSpPr>
          <p:cNvPr id="389" name="Lead Developer…"/>
          <p:cNvSpPr txBox="1"/>
          <p:nvPr/>
        </p:nvSpPr>
        <p:spPr>
          <a:xfrm>
            <a:off x="2062826" y="2719889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90" name="Deep Learning API (Python / Node)"/>
          <p:cNvSpPr/>
          <p:nvPr/>
        </p:nvSpPr>
        <p:spPr>
          <a:xfrm>
            <a:off x="2995247" y="3693889"/>
            <a:ext cx="5133241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Deep Learning API</a:t>
            </a:r>
            <a:r>
              <a:rPr lang="en-US" dirty="0"/>
              <a:t> Framework</a:t>
            </a:r>
            <a:r>
              <a:rPr dirty="0"/>
              <a:t> (Python / Node</a:t>
            </a:r>
            <a:r>
              <a:rPr lang="en-US" dirty="0"/>
              <a:t> / C++</a:t>
            </a:r>
            <a:r>
              <a:rPr dirty="0"/>
              <a:t>)</a:t>
            </a:r>
          </a:p>
        </p:txBody>
      </p:sp>
      <p:sp>
        <p:nvSpPr>
          <p:cNvPr id="391" name="Lead Developer…"/>
          <p:cNvSpPr txBox="1"/>
          <p:nvPr/>
        </p:nvSpPr>
        <p:spPr>
          <a:xfrm>
            <a:off x="8128488" y="3681750"/>
            <a:ext cx="1046943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C++/CUDA</a:t>
            </a:r>
          </a:p>
        </p:txBody>
      </p:sp>
      <p:sp>
        <p:nvSpPr>
          <p:cNvPr id="392" name="4K Streaming"/>
          <p:cNvSpPr/>
          <p:nvPr/>
        </p:nvSpPr>
        <p:spPr>
          <a:xfrm>
            <a:off x="3671694" y="4174540"/>
            <a:ext cx="874027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4K Streaming</a:t>
            </a:r>
          </a:p>
        </p:txBody>
      </p:sp>
      <p:sp>
        <p:nvSpPr>
          <p:cNvPr id="393" name="WebRTC…"/>
          <p:cNvSpPr txBox="1"/>
          <p:nvPr/>
        </p:nvSpPr>
        <p:spPr>
          <a:xfrm>
            <a:off x="8128487" y="4164635"/>
            <a:ext cx="1046944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WebRTC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Nvidia Video Encoder</a:t>
            </a:r>
          </a:p>
        </p:txBody>
      </p:sp>
      <p:sp>
        <p:nvSpPr>
          <p:cNvPr id="2" name="4K Streaming">
            <a:extLst>
              <a:ext uri="{FF2B5EF4-FFF2-40B4-BE49-F238E27FC236}">
                <a16:creationId xmlns:a16="http://schemas.microsoft.com/office/drawing/2014/main" id="{9C3C0582-DF63-DF9B-3BBC-5A9B365FC636}"/>
              </a:ext>
            </a:extLst>
          </p:cNvPr>
          <p:cNvSpPr/>
          <p:nvPr/>
        </p:nvSpPr>
        <p:spPr>
          <a:xfrm>
            <a:off x="2992018" y="4174540"/>
            <a:ext cx="564313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CES 2020</a:t>
            </a:r>
          </a:p>
        </p:txBody>
      </p:sp>
      <p:sp>
        <p:nvSpPr>
          <p:cNvPr id="4" name="Deep Learning API (Python / Node)">
            <a:extLst>
              <a:ext uri="{FF2B5EF4-FFF2-40B4-BE49-F238E27FC236}">
                <a16:creationId xmlns:a16="http://schemas.microsoft.com/office/drawing/2014/main" id="{49A5D1F2-3D49-F6CA-86BA-3D167B5B1037}"/>
              </a:ext>
            </a:extLst>
          </p:cNvPr>
          <p:cNvSpPr/>
          <p:nvPr/>
        </p:nvSpPr>
        <p:spPr>
          <a:xfrm>
            <a:off x="4629004" y="4182477"/>
            <a:ext cx="349948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Neon Project – Photorealistic Avatar Live Streaming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92911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398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03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  <p:sp>
        <p:nvSpPr>
          <p:cNvPr id="404" name="Extensive experience developing cross-platform APIs"/>
          <p:cNvSpPr/>
          <p:nvPr/>
        </p:nvSpPr>
        <p:spPr>
          <a:xfrm>
            <a:off x="489436" y="3013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developing cross-platform APIs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09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  <p:sp>
        <p:nvSpPr>
          <p:cNvPr id="410" name="Extensive experience developing cross-platform APIs"/>
          <p:cNvSpPr/>
          <p:nvPr/>
        </p:nvSpPr>
        <p:spPr>
          <a:xfrm>
            <a:off x="489436" y="3013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developing cross-platform APIs</a:t>
            </a:r>
          </a:p>
        </p:txBody>
      </p:sp>
      <p:sp>
        <p:nvSpPr>
          <p:cNvPr id="411" name="Highly skilled in a variety of software languages"/>
          <p:cNvSpPr/>
          <p:nvPr/>
        </p:nvSpPr>
        <p:spPr>
          <a:xfrm>
            <a:off x="489436" y="3647440"/>
            <a:ext cx="816512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Highly skilled in a variety of software languages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16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  <p:sp>
        <p:nvSpPr>
          <p:cNvPr id="417" name="Extensive experience developing cross-platform APIs"/>
          <p:cNvSpPr/>
          <p:nvPr/>
        </p:nvSpPr>
        <p:spPr>
          <a:xfrm>
            <a:off x="489436" y="3013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developing cross-platform APIs</a:t>
            </a:r>
          </a:p>
        </p:txBody>
      </p:sp>
      <p:sp>
        <p:nvSpPr>
          <p:cNvPr id="418" name="Highly skilled in a variety of software languages"/>
          <p:cNvSpPr/>
          <p:nvPr/>
        </p:nvSpPr>
        <p:spPr>
          <a:xfrm>
            <a:off x="489436" y="3647440"/>
            <a:ext cx="816512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Highly skilled in a variety of software languages</a:t>
            </a:r>
          </a:p>
        </p:txBody>
      </p:sp>
      <p:sp>
        <p:nvSpPr>
          <p:cNvPr id="419" name="Strong experience leading/mentoring individual and team projects"/>
          <p:cNvSpPr/>
          <p:nvPr/>
        </p:nvSpPr>
        <p:spPr>
          <a:xfrm>
            <a:off x="489436" y="4309452"/>
            <a:ext cx="816512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Strong experience leading/mentoring individual and team projects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sz="3600" b="1">
                <a:solidFill>
                  <a:srgbClr val="FFFFFF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br/>
            <a:endParaRPr/>
          </a:p>
        </p:txBody>
      </p:sp>
      <p:sp>
        <p:nvSpPr>
          <p:cNvPr id="424" name="THANK YOU !!!"/>
          <p:cNvSpPr txBox="1"/>
          <p:nvPr/>
        </p:nvSpPr>
        <p:spPr>
          <a:xfrm>
            <a:off x="933450" y="2702300"/>
            <a:ext cx="7391400" cy="1453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t>THANK YOU !!!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ummary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51" name="About me…"/>
          <p:cNvSpPr txBox="1"/>
          <p:nvPr/>
        </p:nvSpPr>
        <p:spPr>
          <a:xfrm>
            <a:off x="1162050" y="1961549"/>
            <a:ext cx="7391400" cy="6226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About me</a:t>
            </a:r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Education</a:t>
            </a:r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Work Experience </a:t>
            </a:r>
            <a:r>
              <a:rPr lang="en-US" dirty="0"/>
              <a:t>- France</a:t>
            </a:r>
            <a:endParaRPr dirty="0"/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Work Experience </a:t>
            </a:r>
            <a:r>
              <a:rPr lang="en-US" dirty="0"/>
              <a:t>- California  </a:t>
            </a:r>
            <a:endParaRPr dirty="0"/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Conclusion</a:t>
            </a:r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441157" indent="-441157" algn="ctr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59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60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61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69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70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71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sp>
        <p:nvSpPr>
          <p:cNvPr id="72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73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74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7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60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Occitanie, Hérault"/>
          <p:cNvSpPr/>
          <p:nvPr/>
        </p:nvSpPr>
        <p:spPr>
          <a:xfrm>
            <a:off x="6027978" y="1990725"/>
            <a:ext cx="1931800" cy="445905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Hérault</a:t>
            </a:r>
          </a:p>
        </p:txBody>
      </p:sp>
      <p:sp>
        <p:nvSpPr>
          <p:cNvPr id="84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85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86" name="Line"/>
          <p:cNvSpPr/>
          <p:nvPr/>
        </p:nvSpPr>
        <p:spPr>
          <a:xfrm flipV="1">
            <a:off x="7965107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87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88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89" name="2015"/>
          <p:cNvSpPr txBox="1"/>
          <p:nvPr/>
        </p:nvSpPr>
        <p:spPr>
          <a:xfrm>
            <a:off x="7811437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90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sp>
        <p:nvSpPr>
          <p:cNvPr id="91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92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93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9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60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Occitanie, Hérault"/>
          <p:cNvSpPr/>
          <p:nvPr/>
        </p:nvSpPr>
        <p:spPr>
          <a:xfrm>
            <a:off x="6027978" y="1990725"/>
            <a:ext cx="1931800" cy="445905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Hérault</a:t>
            </a:r>
          </a:p>
        </p:txBody>
      </p:sp>
      <p:sp>
        <p:nvSpPr>
          <p:cNvPr id="103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V="1">
            <a:off x="7965107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06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107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108" name="2015"/>
          <p:cNvSpPr txBox="1"/>
          <p:nvPr/>
        </p:nvSpPr>
        <p:spPr>
          <a:xfrm>
            <a:off x="7811437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109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sp>
        <p:nvSpPr>
          <p:cNvPr id="110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111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112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11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891" y="5744750"/>
            <a:ext cx="1047836" cy="58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Mediterranean sea"/>
          <p:cNvSpPr txBox="1"/>
          <p:nvPr/>
        </p:nvSpPr>
        <p:spPr>
          <a:xfrm>
            <a:off x="6015278" y="4282809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Mediterranean sea</a:t>
            </a:r>
          </a:p>
        </p:txBody>
      </p:sp>
      <p:pic>
        <p:nvPicPr>
          <p:cNvPr id="11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114" y="4962003"/>
            <a:ext cx="1047836" cy="63469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Garrigue"/>
          <p:cNvSpPr txBox="1"/>
          <p:nvPr/>
        </p:nvSpPr>
        <p:spPr>
          <a:xfrm>
            <a:off x="6015278" y="4530638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Garrigue</a:t>
            </a:r>
          </a:p>
        </p:txBody>
      </p:sp>
      <p:sp>
        <p:nvSpPr>
          <p:cNvPr id="119" name="Wines"/>
          <p:cNvSpPr txBox="1"/>
          <p:nvPr/>
        </p:nvSpPr>
        <p:spPr>
          <a:xfrm>
            <a:off x="6015278" y="4042576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Wines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60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Occitanie, Hérault"/>
          <p:cNvSpPr/>
          <p:nvPr/>
        </p:nvSpPr>
        <p:spPr>
          <a:xfrm>
            <a:off x="6027978" y="1990725"/>
            <a:ext cx="1931800" cy="445905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Hérault</a:t>
            </a:r>
          </a:p>
        </p:txBody>
      </p:sp>
      <p:sp>
        <p:nvSpPr>
          <p:cNvPr id="127" name="California"/>
          <p:cNvSpPr/>
          <p:nvPr/>
        </p:nvSpPr>
        <p:spPr>
          <a:xfrm>
            <a:off x="7993091" y="1990725"/>
            <a:ext cx="947951" cy="445905"/>
          </a:xfrm>
          <a:prstGeom prst="rect">
            <a:avLst/>
          </a:prstGeom>
          <a:solidFill>
            <a:schemeClr val="accent3">
              <a:satOff val="-6373"/>
              <a:lumOff val="-10823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California</a:t>
            </a:r>
          </a:p>
        </p:txBody>
      </p:sp>
      <p:sp>
        <p:nvSpPr>
          <p:cNvPr id="128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29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30" name="Line"/>
          <p:cNvSpPr/>
          <p:nvPr/>
        </p:nvSpPr>
        <p:spPr>
          <a:xfrm flipV="1">
            <a:off x="7965107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31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132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133" name="2015"/>
          <p:cNvSpPr txBox="1"/>
          <p:nvPr/>
        </p:nvSpPr>
        <p:spPr>
          <a:xfrm>
            <a:off x="7811437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134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891" y="5744750"/>
            <a:ext cx="1047836" cy="58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Mediterranean sea"/>
          <p:cNvSpPr txBox="1"/>
          <p:nvPr/>
        </p:nvSpPr>
        <p:spPr>
          <a:xfrm>
            <a:off x="6015278" y="4282809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Mediterranean sea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114" y="4962003"/>
            <a:ext cx="1047836" cy="63469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Garrigue"/>
          <p:cNvSpPr txBox="1"/>
          <p:nvPr/>
        </p:nvSpPr>
        <p:spPr>
          <a:xfrm>
            <a:off x="6015278" y="4530638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Garrigue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037" y="2750954"/>
            <a:ext cx="2040420" cy="20404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Wines"/>
          <p:cNvSpPr txBox="1"/>
          <p:nvPr/>
        </p:nvSpPr>
        <p:spPr>
          <a:xfrm>
            <a:off x="6015278" y="4042576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Wines</a:t>
            </a:r>
          </a:p>
        </p:txBody>
      </p:sp>
      <p:sp>
        <p:nvSpPr>
          <p:cNvPr id="141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142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143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3" y="3144104"/>
            <a:ext cx="1510009" cy="271135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What I like:…"/>
          <p:cNvSpPr txBox="1"/>
          <p:nvPr/>
        </p:nvSpPr>
        <p:spPr>
          <a:xfrm>
            <a:off x="593442" y="2193683"/>
            <a:ext cx="2887251" cy="490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2pPr>
          </a:lstStyle>
          <a:p>
            <a:r>
              <a:t>What I like:</a:t>
            </a:r>
          </a:p>
          <a:p>
            <a:pPr lvl="1"/>
            <a:r>
              <a:t>Play trumpet (+ 25 years)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Reswrite">
  <a:themeElements>
    <a:clrScheme name="Reswrite">
      <a:dk1>
        <a:srgbClr val="B6AE8E"/>
      </a:dk1>
      <a:lt1>
        <a:srgbClr val="2843B6"/>
      </a:lt1>
      <a:dk2>
        <a:srgbClr val="A7A7A7"/>
      </a:dk2>
      <a:lt2>
        <a:srgbClr val="535353"/>
      </a:lt2>
      <a:accent1>
        <a:srgbClr val="5968F5"/>
      </a:accent1>
      <a:accent2>
        <a:srgbClr val="F95AB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swrit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Reswr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DB7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eswrite">
  <a:themeElements>
    <a:clrScheme name="Reswr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68F5"/>
      </a:accent1>
      <a:accent2>
        <a:srgbClr val="F95AB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swrit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Reswr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DB7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1310</Words>
  <Application>Microsoft Macintosh PowerPoint</Application>
  <PresentationFormat>On-screen Show (4:3)</PresentationFormat>
  <Paragraphs>373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Monotype Sorts</vt:lpstr>
      <vt:lpstr>Times New Roman</vt:lpstr>
      <vt:lpstr>Reswrite</vt:lpstr>
      <vt:lpstr>PowerPoint Presentation</vt:lpstr>
      <vt:lpstr>PowerPoint Presentation</vt:lpstr>
      <vt:lpstr>Summary</vt:lpstr>
      <vt:lpstr>About me</vt:lpstr>
      <vt:lpstr>About me</vt:lpstr>
      <vt:lpstr>About me</vt:lpstr>
      <vt:lpstr>About me</vt:lpstr>
      <vt:lpstr>About me</vt:lpstr>
      <vt:lpstr>About me</vt:lpstr>
      <vt:lpstr>About me</vt:lpstr>
      <vt:lpstr>Education</vt:lpstr>
      <vt:lpstr>Education</vt:lpstr>
      <vt:lpstr>Work Experience - France</vt:lpstr>
      <vt:lpstr>Work Experience - France</vt:lpstr>
      <vt:lpstr>Work Experience - California</vt:lpstr>
      <vt:lpstr>Work Experience - California</vt:lpstr>
      <vt:lpstr>Work Experience - California</vt:lpstr>
      <vt:lpstr>Work Experience - California</vt:lpstr>
      <vt:lpstr>Work Experience - California</vt:lpstr>
      <vt:lpstr>Work Experience - California</vt:lpstr>
      <vt:lpstr>Conclusion</vt:lpstr>
      <vt:lpstr>Conclusion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Anthony Sylvain Liot</cp:lastModifiedBy>
  <cp:revision>15</cp:revision>
  <dcterms:modified xsi:type="dcterms:W3CDTF">2023-12-02T02:19:37Z</dcterms:modified>
</cp:coreProperties>
</file>